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A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0A1E"/>
          </a:solidFill>
          <a:ln/>
        </p:spPr>
      </p:sp>
      <p:sp>
        <p:nvSpPr>
          <p:cNvPr id="3" name="Shape 1"/>
          <p:cNvSpPr/>
          <p:nvPr/>
        </p:nvSpPr>
        <p:spPr>
          <a:xfrm>
            <a:off x="4956048" y="2560320"/>
            <a:ext cx="228600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2743200"/>
            <a:ext cx="1218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PMFORGE VERIFIED PORTFOLIO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0" y="3108960"/>
            <a:ext cx="1218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4A3B8"/>
                </a:solidFill>
              </a:rPr>
              <a:t>PRODUCT MANAGEMENT PORTFOLIO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0" y="3429000"/>
            <a:ext cx="121889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Tola Olayinka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0" y="434340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B5FD"/>
                </a:solidFill>
              </a:rPr>
              <a:t>2 Simulations Completed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184648" y="4846320"/>
            <a:ext cx="1828800" cy="27432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6492240"/>
            <a:ext cx="1218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1F5E"/>
                </a:solidFill>
              </a:rPr>
              <a:t>pmforge.com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A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54864" cy="82296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572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A855F7"/>
                </a:solidFill>
              </a:rPr>
              <a:t>BRIDGING VISION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A855F7"/>
                </a:solidFill>
              </a:rPr>
              <a:t>AND EXECUTION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530352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94A3B8"/>
                </a:solidFill>
              </a:rPr>
              <a:t>This portfolio documents real strategic decisions made inside PMForge's high-stakes simulations. Every entry reflects structured analysis, stakeholder reasoning, and professional-grade deliverables — the kind of work that separates strong candidates in competitive PM interviews.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126480" y="365760"/>
            <a:ext cx="18288" cy="5943600"/>
          </a:xfrm>
          <a:prstGeom prst="rect">
            <a:avLst/>
          </a:prstGeom>
          <a:solidFill>
            <a:srgbClr val="2D1F5E"/>
          </a:solidFill>
          <a:ln w="12700">
            <a:solidFill>
              <a:srgbClr val="2D1F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92240" y="45720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CORE COMPETENCIES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92240" y="868680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Methodologies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492240" y="1207008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675120" y="117043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User Research &amp; Discovery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492240" y="1554480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75120" y="151790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OKR Framework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92240" y="1901952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75120" y="186537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A/B Testing &amp; Experimentation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92240" y="2249424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75120" y="221284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Product Roadmapping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492240" y="2596896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75120" y="2560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Go-to-Market Strategy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235440" y="86868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Technical Skills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9235440" y="1207008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418320" y="1170432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JIRA &amp; Product Analytics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9235440" y="1554480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418320" y="1517904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Figma (Stakeholder Reviews)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9235440" y="1901952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418320" y="1865376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SQL &amp; Data Analysis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9235440" y="2249424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418320" y="221284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KPIs &amp; Success Metrics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9235440" y="2596896"/>
            <a:ext cx="109728" cy="109728"/>
          </a:xfrm>
          <a:prstGeom prst="ellipse">
            <a:avLst/>
          </a:prstGeom>
          <a:solidFill>
            <a:srgbClr val="4EDEA3"/>
          </a:solidFill>
          <a:ln w="12700">
            <a:solidFill>
              <a:srgbClr val="4EDEA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418320" y="25603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Stakeholder Alignment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1430000" y="64922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D1F5E"/>
                </a:solidFill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A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11274552" cy="502920"/>
          </a:xfrm>
          <a:prstGeom prst="rect">
            <a:avLst>
              <a:gd name="adj" fmla="val 10909"/>
            </a:avLst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347472"/>
            <a:ext cx="7315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</a:rPr>
              <a:t>PROJECT ONE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326880" y="393192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</a:rPr>
              <a:t>PDM TRACK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11274552" cy="5029200"/>
          </a:xfrm>
          <a:prstGeom prst="rect">
            <a:avLst>
              <a:gd name="adj" fmla="val 1091"/>
            </a:avLst>
          </a:prstGeom>
          <a:solidFill>
            <a:srgbClr val="130E2A"/>
          </a:solidFill>
          <a:ln w="9525">
            <a:solidFill>
              <a:srgbClr val="2D1F5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914400"/>
            <a:ext cx="1645920" cy="59436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96012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Project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103120" y="149961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40280" y="987552"/>
            <a:ext cx="9326880" cy="4480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2E8F0"/>
                </a:solidFill>
              </a:rPr>
              <a:t>TechStream: Onboarding Redesign  —  TechStream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1645920" cy="82296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55448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Objective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103120" y="232257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40280" y="1581912"/>
            <a:ext cx="932688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Lead the redesign of TechStream's new-user onboarding experience to reverse a sharp drop in day-30 activation and trial-to-paid conversion. You have one squad, six weeks, and a CEO watching.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2331720"/>
            <a:ext cx="1645920" cy="182880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377440"/>
            <a:ext cx="1554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The Action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2103120" y="415137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40280" y="2404872"/>
            <a:ext cx="9326880" cy="1682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We are explicitly NOT investigating feature gaps, pricing, or post-activation retention this sprint. The constraint is time: a one-week sprint must answer one focused question. We are also not analysing power users or retained accounts — their behaviour won't explain why new users are failing.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4160520"/>
            <a:ext cx="1645920" cy="182880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206240"/>
            <a:ext cx="1554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The Result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240280" y="4233672"/>
            <a:ext cx="9326880" cy="1682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A/B holdout: 50% of new self-serve trial users receive the template gallery (treatment), 50% receive the existing onboarding (control). The holdout runs for a minimum of 3 weeks to reach statistical significance at our traffic volume (~800 new trial signups per week). This gives us true causal measurement — not just a before/after comparison that...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430000" y="64922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D1F5E"/>
                </a:solidFill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A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11274552" cy="502920"/>
          </a:xfrm>
          <a:prstGeom prst="rect">
            <a:avLst>
              <a:gd name="adj" fmla="val 10909"/>
            </a:avLst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347472"/>
            <a:ext cx="7315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</a:rPr>
              <a:t>PROJECT TWO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326880" y="393192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</a:rPr>
              <a:t>PM TRACK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11274552" cy="5029200"/>
          </a:xfrm>
          <a:prstGeom prst="rect">
            <a:avLst>
              <a:gd name="adj" fmla="val 1091"/>
            </a:avLst>
          </a:prstGeom>
          <a:solidFill>
            <a:srgbClr val="130E2A"/>
          </a:solidFill>
          <a:ln w="9525">
            <a:solidFill>
              <a:srgbClr val="2D1F5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914400"/>
            <a:ext cx="1645920" cy="59436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96012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Project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103120" y="149961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40280" y="987552"/>
            <a:ext cx="9326880" cy="4480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2E8F0"/>
                </a:solidFill>
              </a:rPr>
              <a:t>Meridian Tower: Mixed-Use Build Recovery  —  Westbridge Properties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1645920" cy="82296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55448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Objective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103120" y="232257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40280" y="1581912"/>
            <a:ext cx="932688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Step in as Assistant PM on a $312M, 32-storey mixed-use development that is 6 months behind schedule and $4.2M over budget. A disputed curtain-wall delay, a pre-leased tenant with a $4.5M penalty clause, and a departing GC president all need your attention — fast.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2331720"/>
            <a:ext cx="1645920" cy="182880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377440"/>
            <a:ext cx="1554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The Action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2103120" y="4151376"/>
            <a:ext cx="9628632" cy="9144"/>
          </a:xfrm>
          <a:prstGeom prst="rect">
            <a:avLst/>
          </a:prstGeom>
          <a:solidFill>
            <a:srgbClr val="2D1F5E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40280" y="2404872"/>
            <a:ext cx="9326880" cy="1682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FacadeTec work stoppage — Likelihood: High, Impact: High — Owner: Hank Arroyo (GC). FacadeTec has threatened to stop work within 2 weeks if the change order dispute is not resolved. A stoppage would add 6–8 weeks to an already 6-month delayed schedule.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4160520"/>
            <a:ext cx="1645920" cy="1828800"/>
          </a:xfrm>
          <a:prstGeom prst="rect">
            <a:avLst/>
          </a:prstGeom>
          <a:solidFill>
            <a:srgbClr val="1A1232"/>
          </a:solidFill>
          <a:ln w="6350">
            <a:solidFill>
              <a:srgbClr val="2D1F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206240"/>
            <a:ext cx="1554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A855F7"/>
                </a:solidFill>
              </a:rPr>
              <a:t>The Result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240280" y="4233672"/>
            <a:ext cx="9326880" cy="1682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1. Apex Legal penalty exposure — Acceleration measures reduce but do not eliminate the $4.5M risk. Decision point in 3 weeks on whether additional recovery spend is required.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2. FacadeTec remaining dispute ($900K) — Formally disputed but not yet resolved. If FacadeTec contests the settlement, further legal cost and potential delay risk follows.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3....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430000" y="64922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D1F5E"/>
                </a:solidFill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A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56048" y="2286000"/>
            <a:ext cx="228600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2468880"/>
            <a:ext cx="121889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A855F7"/>
                </a:solidFill>
              </a:rPr>
              <a:t>THANK YOU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0" y="338328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Built with PMForge · pmforge.com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3840480"/>
            <a:ext cx="9445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1F5E"/>
                </a:solidFill>
              </a:rPr>
              <a:t>This portfolio was generated from real simulation work inside PMForge.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2026-06-13T16:43:44Z</dcterms:created>
  <dcterms:modified xsi:type="dcterms:W3CDTF">2026-06-13T16:43:44Z</dcterms:modified>
</cp:coreProperties>
</file>